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9"/>
    <a:srgbClr val="63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2" autoAdjust="0"/>
    <p:restoredTop sz="86462" autoAdjust="0"/>
  </p:normalViewPr>
  <p:slideViewPr>
    <p:cSldViewPr>
      <p:cViewPr>
        <p:scale>
          <a:sx n="85" d="100"/>
          <a:sy n="85" d="100"/>
        </p:scale>
        <p:origin x="-400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7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read an XML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write to XML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r>
              <a:rPr lang="en-US" dirty="0"/>
              <a:t>We used unit tests to keep our code correct, and our code coverage is at </a:t>
            </a:r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Product Owner gave us specified Acceptance Tests to check if our Features were working the way he wants. 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The acceptance tests are long, so this is just for visual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pass all the acceptance tests for the features we implemented.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[on second picture]</a:t>
            </a:r>
          </a:p>
          <a:p>
            <a:r>
              <a:rPr lang="en-US"/>
              <a:t>And here is a slightly more detailed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6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r>
              <a:rPr lang="en-US" dirty="0"/>
              <a:t>We can click on a button to open the corresponding document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Our</a:t>
            </a:r>
            <a:r>
              <a:rPr lang="en-US" baseline="0" dirty="0" smtClean="0"/>
              <a:t> API is hosted on </a:t>
            </a:r>
            <a:r>
              <a:rPr lang="en-US" baseline="0" dirty="0" err="1" smtClean="0"/>
              <a:t>Github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Table of contents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implemented features 1-12, here we will give a brief description of Features 1-4.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5-8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9-12. We will go into more detail on feature 11, as that is our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6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added API documentation</a:t>
            </a:r>
            <a:r>
              <a:rPr lang="en-US" baseline="0" dirty="0" smtClean="0"/>
              <a:t> for Feature 11</a:t>
            </a:r>
            <a:r>
              <a:rPr lang="en-US" dirty="0" smtClean="0"/>
              <a:t>, and we use </a:t>
            </a:r>
            <a:r>
              <a:rPr lang="en-US" dirty="0" err="1" smtClean="0"/>
              <a:t>gradle</a:t>
            </a:r>
            <a:r>
              <a:rPr lang="en-US" dirty="0" smtClean="0"/>
              <a:t> (our build tool) to build our documentation. 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what our API index page looks like. We will click one of the options to take a closer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  <a:p>
            <a:r>
              <a:rPr lang="en-US"/>
              <a:t>----- Meeting Notes (12/4/15 11:27) -----</a:t>
            </a:r>
          </a:p>
          <a:p>
            <a:r>
              <a:rPr lang="en-US"/>
              <a:t>This is the ArgumentParser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  <a:p>
            <a:r>
              <a:rPr lang="en-US"/>
              <a:t>----- Meeting Notes (12/4/15 11:27) -----</a:t>
            </a:r>
          </a:p>
          <a:p>
            <a:r>
              <a:rPr lang="en-US"/>
              <a:t>This is the NamedArgument class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be used basically from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12/5/15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BG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rgbClr val="FFFFFF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rgbClr val="FFFFFF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rgbClr val="FFFFFF"/>
          </a:solidFill>
          <a:latin typeface="Star Jedi Hollow"/>
          <a:ea typeface="+mj-ea"/>
          <a:cs typeface="Star Jedi Hollow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rgbClr val="FFFFFF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rgbClr val="FFFFFF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rgbClr val="FFFFFF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2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http://drfretnot.github.io/ArgParse_CS310/" TargetMode="External"/><Relationship Id="rId12" Type="http://schemas.openxmlformats.org/officeDocument/2006/relationships/hyperlink" Target="https://github.com/DrFretNot/ArgParse_CS310/blob/master/ArgumentParser/build/reports/tests/index.html" TargetMode="External"/><Relationship Id="rId13" Type="http://schemas.openxmlformats.org/officeDocument/2006/relationships/hyperlink" Target="https://github.com/DrFretNot/ArgParse_CS310/tree/master/ArgumentParser/src/main/java/edu/jsu/mcis" TargetMode="External"/><Relationship Id="rId14" Type="http://schemas.openxmlformats.org/officeDocument/2006/relationships/slide" Target="slide2.xml"/><Relationship Id="rId15" Type="http://schemas.openxmlformats.org/officeDocument/2006/relationships/hyperlink" Target="https://github.com/DrFretNot/ArgParse_CS310/tree/master/demos2" TargetMode="External"/><Relationship Id="rId16" Type="http://schemas.openxmlformats.org/officeDocument/2006/relationships/hyperlink" Target="https://github.com/DrFretNot/ArgParse_CS310/blob/master/ArgumentParser/src/main/java/edu/jsu/mcis/NamedArgument.java" TargetMode="External"/><Relationship Id="rId17" Type="http://schemas.openxmlformats.org/officeDocument/2006/relationships/hyperlink" Target="file://localhost/Users/trentford/Documents/Repositories/ArgParse_CS310/ArgumentParser/build/docs/javadoc/edu/jsu/mcis/package-summa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rFretNot/ArgParse_CS310/blob/master/ArgumentParser/src/main/java/edu/jsu/mcis/PositionalArgument.java" TargetMode="External"/><Relationship Id="rId4" Type="http://schemas.openxmlformats.org/officeDocument/2006/relationships/hyperlink" Target="https://github.com/DrFretNot/ArgParse_CS310/blob/master/ArgumentParser/src/main/java/edu/jsu/mcis/Argument.java" TargetMode="External"/><Relationship Id="rId5" Type="http://schemas.openxmlformats.org/officeDocument/2006/relationships/hyperlink" Target="https://github.com/DrFretNot/ArgParse_CS310/blob/master/ArgumentParser/src/main/java/edu/jsu/mcis/ArgumentParser.java" TargetMode="External"/><Relationship Id="rId6" Type="http://schemas.openxmlformats.org/officeDocument/2006/relationships/hyperlink" Target="https://github.com/DrFretNot/ArgParse_CS310/blob/master/ArgumentParser/src/main/java/edu/jsu/mcis/XMLReader.java" TargetMode="External"/><Relationship Id="rId7" Type="http://schemas.openxmlformats.org/officeDocument/2006/relationships/hyperlink" Target="https://github.com/DrFretNot/ArgParse_CS310/blob/master/ArgumentParser/src/main/java/edu/jsu/mcis/HelpException.java" TargetMode="External"/><Relationship Id="rId8" Type="http://schemas.openxmlformats.org/officeDocument/2006/relationships/hyperlink" Target="https://github.com/DrFretNot/ArgParse_CS310/blob/master/ArgumentParser/build/reports/jacoco/test/html/index.html" TargetMode="External"/><Relationship Id="rId9" Type="http://schemas.openxmlformats.org/officeDocument/2006/relationships/hyperlink" Target="https://github.com/DrFretNot/ArgParse_CS310/blob/master/ArgumentParser/acceptance/report.html" TargetMode="External"/><Relationship Id="rId10" Type="http://schemas.openxmlformats.org/officeDocument/2006/relationships/hyperlink" Target="https://github.com/DrFretNot/ArgParse_CS310/blob/master/ArgumentParser/src/test/java/edu/jsu/mcis/ArgumentParserUnitTests.java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11.xml"/><Relationship Id="rId12" Type="http://schemas.openxmlformats.org/officeDocument/2006/relationships/slide" Target="slide13.xml"/><Relationship Id="rId13" Type="http://schemas.openxmlformats.org/officeDocument/2006/relationships/slide" Target="slide12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5.png"/><Relationship Id="rId5" Type="http://schemas.openxmlformats.org/officeDocument/2006/relationships/slide" Target="slide7.xml"/><Relationship Id="rId6" Type="http://schemas.openxmlformats.org/officeDocument/2006/relationships/slide" Target="slide8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Slide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2"/>
            <a:ext cx="9144000" cy="4940618"/>
          </a:xfrm>
          <a:prstGeom prst="rect">
            <a:avLst/>
          </a:prstGeom>
        </p:spPr>
      </p:pic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152400" y="4286250"/>
            <a:ext cx="4953000" cy="857250"/>
          </a:xfrm>
        </p:spPr>
        <p:txBody>
          <a:bodyPr numCol="2">
            <a:normAutofit fontScale="55000" lnSpcReduction="20000"/>
          </a:bodyPr>
          <a:lstStyle>
            <a:extLst/>
          </a:lstStyle>
          <a:p>
            <a:r>
              <a:rPr lang="en-US" dirty="0" smtClean="0"/>
              <a:t>Dr. Aaron Garrett</a:t>
            </a:r>
          </a:p>
          <a:p>
            <a:r>
              <a:rPr lang="en-US" dirty="0" smtClean="0"/>
              <a:t>Trent Ford </a:t>
            </a:r>
          </a:p>
          <a:p>
            <a:r>
              <a:rPr lang="en-US" dirty="0" err="1" smtClean="0"/>
              <a:t>Sinh</a:t>
            </a:r>
            <a:r>
              <a:rPr lang="en-US" dirty="0" smtClean="0"/>
              <a:t> Nguyen </a:t>
            </a:r>
          </a:p>
          <a:p>
            <a:r>
              <a:rPr lang="en-US" dirty="0" smtClean="0"/>
              <a:t>Andrew Green</a:t>
            </a:r>
            <a:endParaRPr lang="en-US" dirty="0"/>
          </a:p>
          <a:p>
            <a:r>
              <a:rPr lang="en-US" dirty="0" smtClean="0"/>
              <a:t>Robert S. Warren, Jr.</a:t>
            </a:r>
          </a:p>
          <a:p>
            <a:r>
              <a:rPr lang="en-US" dirty="0" smtClean="0"/>
              <a:t>Katie Wood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0000">
        <p14:vortex dir="r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191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</a:t>
            </a:r>
            <a:r>
              <a:rPr lang="en-US" baseline="0" dirty="0" smtClean="0"/>
              <a:t>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olCalXML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45001"/>
            <a:ext cx="3886200" cy="3898499"/>
          </a:xfrm>
          <a:prstGeom prst="rect">
            <a:avLst/>
          </a:prstGeom>
        </p:spPr>
      </p:pic>
      <p:pic>
        <p:nvPicPr>
          <p:cNvPr id="7" name="Picture 6" descr="VolCalXM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371600"/>
            <a:ext cx="5242372" cy="1276350"/>
          </a:xfrm>
          <a:prstGeom prst="rect">
            <a:avLst/>
          </a:prstGeom>
        </p:spPr>
      </p:pic>
      <p:pic>
        <p:nvPicPr>
          <p:cNvPr id="9" name="Picture 8" descr="VolCalXM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8890"/>
            <a:ext cx="4830949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5717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438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38671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44" y="0"/>
            <a:ext cx="5410200" cy="929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Writing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15811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more easily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040" y="47572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is the new xml file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VolCalWrite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7415"/>
            <a:ext cx="6401180" cy="3892435"/>
          </a:xfrm>
          <a:prstGeom prst="rect">
            <a:avLst/>
          </a:prstGeom>
        </p:spPr>
      </p:pic>
      <p:pic>
        <p:nvPicPr>
          <p:cNvPr id="10" name="Picture 9" descr="VolCalWrit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749"/>
            <a:ext cx="3593432" cy="152400"/>
          </a:xfrm>
          <a:prstGeom prst="rect">
            <a:avLst/>
          </a:prstGeom>
        </p:spPr>
      </p:pic>
      <p:pic>
        <p:nvPicPr>
          <p:cNvPr id="11" name="Picture 10" descr="VolCalWrite_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40" y="0"/>
            <a:ext cx="3995338" cy="5143500"/>
          </a:xfrm>
          <a:prstGeom prst="rect">
            <a:avLst/>
          </a:prstGeom>
        </p:spPr>
      </p:pic>
      <p:pic>
        <p:nvPicPr>
          <p:cNvPr id="12" name="Picture 11" descr="VolCalWrite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9350"/>
            <a:ext cx="3505200" cy="407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1733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Code Coverage Screenshot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acoc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" y="1504950"/>
            <a:ext cx="90727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 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1428750"/>
            <a:ext cx="8915400" cy="280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*Setting* |        *Value*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Library   |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ArgumentParserKeywords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${expected1}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unrecognized arguments: 43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       | *Action*                              | *Argument*         | *Argument*  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Volume Calculator Normal Function | Start Volume Calculator With Arguments | 7                 | 5            | 2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${length}=                            | Get Length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7                  | ${length}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${width}=                             | Get Width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5                  | ${width}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${height}=                            | Get Height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${height}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70.0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Unrecognized Argument             | Start Volume Calculator With Arguments | 7                 | 5            | 2          | 43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${expected1}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Absurd Program Normal Function    | Start Absurd Program With Arguments   | dog                | 2            | true       | 3.5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${pet}=                               | Get Pet  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dog                | ${pet}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${number}=                            | Get Number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${number}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${rainy}=                             | Get Rainy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true               | ${rainy}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${bathrooms}=                         | Get Bathrooms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3.5                | ${bathrooms}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${expected2}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Usage Message | Start Program With Arguments | -h    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${expected2}       | ${output}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${expected3}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argument width: invalid float value: something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| *Action*                     | *Argument*       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Incorrect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Datatype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Message | Start Program With Arguments | 7                  | something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${output}=                   | Get Program Output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Should Be Equal              | ${output}          | ${expected3}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Defaults | Start Volume Calculator With Arguments | 7                 | 3            | 2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box      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Single   | Start Volume Calculator With Arguments | 7                 | 3            | 2          | --type     | ellipsoid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Multiple | Start Volume Calculator With Arguments | 7                 | 3            | 2          | --type     | ellipsoid  | --digits   | 1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Anywhere | Start Volume Calculator With Arguments | --type            | ellipsoid    | 7          | 3          | --digits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${expected4}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Help Flag     | Start Program With Arguments | 7                  | --help      | 3        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${expected4}        | ${output}   |             | 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Short Form Arguments    | Start Volume Calculator With Arguments | -t                | ellipsoid    | 7          | 3          | -d      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  <a:endParaRPr lang="en-US" sz="900" dirty="0" smtClean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7084" y="105941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visual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41463E-6 L -0.02083 -4.86464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2432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ptanceTe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1" y="1341867"/>
            <a:ext cx="7424809" cy="3820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HTML</a:t>
            </a:r>
            <a:r>
              <a:rPr lang="en-US" baseline="0" dirty="0" smtClean="0"/>
              <a:t> screenshot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cceptanceTes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285"/>
            <a:ext cx="7367025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Documents</a:t>
            </a:r>
            <a:endParaRPr lang="en-US" dirty="0"/>
          </a:p>
        </p:txBody>
      </p:sp>
      <p:sp>
        <p:nvSpPr>
          <p:cNvPr id="5" name="Action Button: Document 4">
            <a:hlinkClick r:id="rId3" highlightClick="1"/>
          </p:cNvPr>
          <p:cNvSpPr/>
          <p:nvPr/>
        </p:nvSpPr>
        <p:spPr>
          <a:xfrm>
            <a:off x="25146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Positional 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6" name="Action Button: Document 5">
            <a:hlinkClick r:id="rId4" highlightClick="1"/>
          </p:cNvPr>
          <p:cNvSpPr/>
          <p:nvPr/>
        </p:nvSpPr>
        <p:spPr>
          <a:xfrm>
            <a:off x="30480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Action Button: Document 6">
            <a:hlinkClick r:id="rId5" highlightClick="1"/>
          </p:cNvPr>
          <p:cNvSpPr/>
          <p:nvPr/>
        </p:nvSpPr>
        <p:spPr>
          <a:xfrm>
            <a:off x="19812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 Parser</a:t>
            </a:r>
          </a:p>
        </p:txBody>
      </p:sp>
      <p:sp>
        <p:nvSpPr>
          <p:cNvPr id="8" name="Action Button: Document 7">
            <a:hlinkClick r:id="rId6" highlightClick="1"/>
          </p:cNvPr>
          <p:cNvSpPr/>
          <p:nvPr/>
        </p:nvSpPr>
        <p:spPr>
          <a:xfrm>
            <a:off x="14478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XML Reader</a:t>
            </a:r>
          </a:p>
        </p:txBody>
      </p:sp>
      <p:sp>
        <p:nvSpPr>
          <p:cNvPr id="10" name="Action Button: Document 9">
            <a:hlinkClick r:id="rId7" highlightClick="1"/>
          </p:cNvPr>
          <p:cNvSpPr/>
          <p:nvPr/>
        </p:nvSpPr>
        <p:spPr>
          <a:xfrm>
            <a:off x="41148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Help Exception</a:t>
            </a:r>
          </a:p>
        </p:txBody>
      </p:sp>
      <p:sp>
        <p:nvSpPr>
          <p:cNvPr id="11" name="Action Button: Document 10">
            <a:hlinkClick r:id="rId8" highlightClick="1"/>
          </p:cNvPr>
          <p:cNvSpPr/>
          <p:nvPr/>
        </p:nvSpPr>
        <p:spPr>
          <a:xfrm>
            <a:off x="46482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Java Code Coverage </a:t>
            </a:r>
            <a:r>
              <a:rPr lang="en-US" sz="1100" dirty="0" smtClean="0">
                <a:solidFill>
                  <a:srgbClr val="000000"/>
                </a:solidFill>
              </a:rPr>
              <a:t>Report*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Action Button: Document 11">
            <a:hlinkClick r:id="rId9" highlightClick="1"/>
          </p:cNvPr>
          <p:cNvSpPr/>
          <p:nvPr/>
        </p:nvSpPr>
        <p:spPr>
          <a:xfrm>
            <a:off x="51816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Acceptance Test </a:t>
            </a:r>
            <a:r>
              <a:rPr lang="en-US" sz="1000" dirty="0" smtClean="0">
                <a:solidFill>
                  <a:srgbClr val="000000"/>
                </a:solidFill>
              </a:rPr>
              <a:t>Report*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13" name="Action Button: Document 12">
            <a:hlinkClick r:id="rId10" highlightClick="1"/>
          </p:cNvPr>
          <p:cNvSpPr/>
          <p:nvPr/>
        </p:nvSpPr>
        <p:spPr>
          <a:xfrm>
            <a:off x="19812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</a:t>
            </a:r>
          </a:p>
        </p:txBody>
      </p:sp>
      <p:sp>
        <p:nvSpPr>
          <p:cNvPr id="14" name="Action Button: Document 13">
            <a:hlinkClick r:id="rId11" highlightClick="1"/>
          </p:cNvPr>
          <p:cNvSpPr/>
          <p:nvPr/>
        </p:nvSpPr>
        <p:spPr>
          <a:xfrm>
            <a:off x="57150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</a:t>
            </a:r>
            <a:r>
              <a:rPr lang="en-US" sz="1100" dirty="0" smtClean="0">
                <a:solidFill>
                  <a:srgbClr val="000000"/>
                </a:solidFill>
              </a:rPr>
              <a:t>Home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ction Button: Document 14">
            <a:hlinkClick r:id="rId12" highlightClick="1"/>
          </p:cNvPr>
          <p:cNvSpPr/>
          <p:nvPr/>
        </p:nvSpPr>
        <p:spPr>
          <a:xfrm>
            <a:off x="51816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 </a:t>
            </a:r>
            <a:r>
              <a:rPr lang="en-US" sz="1100" dirty="0" smtClean="0">
                <a:solidFill>
                  <a:srgbClr val="000000"/>
                </a:solidFill>
              </a:rPr>
              <a:t>Report*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6" name="Action Button: Document 15">
            <a:hlinkClick r:id="rId13" highlightClick="1"/>
          </p:cNvPr>
          <p:cNvSpPr/>
          <p:nvPr/>
        </p:nvSpPr>
        <p:spPr>
          <a:xfrm>
            <a:off x="35814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Source folder</a:t>
            </a:r>
          </a:p>
        </p:txBody>
      </p:sp>
      <p:sp>
        <p:nvSpPr>
          <p:cNvPr id="17" name="Action Button: Home 16">
            <a:hlinkClick r:id="rId1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Document 17">
            <a:hlinkClick r:id="rId15" highlightClick="1"/>
          </p:cNvPr>
          <p:cNvSpPr/>
          <p:nvPr/>
        </p:nvSpPr>
        <p:spPr>
          <a:xfrm>
            <a:off x="41148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Demos folder</a:t>
            </a:r>
          </a:p>
        </p:txBody>
      </p:sp>
      <p:sp>
        <p:nvSpPr>
          <p:cNvPr id="23" name="Action Button: Document 22">
            <a:hlinkClick r:id="rId16" highlightClick="1"/>
          </p:cNvPr>
          <p:cNvSpPr/>
          <p:nvPr/>
        </p:nvSpPr>
        <p:spPr>
          <a:xfrm>
            <a:off x="30480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Named Argument</a:t>
            </a:r>
          </a:p>
        </p:txBody>
      </p:sp>
      <p:sp>
        <p:nvSpPr>
          <p:cNvPr id="28" name="Action Button: Document 27">
            <a:hlinkClick r:id="rId17" highlightClick="1"/>
          </p:cNvPr>
          <p:cNvSpPr/>
          <p:nvPr/>
        </p:nvSpPr>
        <p:spPr>
          <a:xfrm>
            <a:off x="5943600" y="66865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Home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9800" y="4629150"/>
            <a:ext cx="312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*HTML report files open to their source code on </a:t>
            </a:r>
          </a:p>
          <a:p>
            <a:r>
              <a:rPr lang="en-US" sz="1000" dirty="0" err="1" smtClean="0">
                <a:solidFill>
                  <a:srgbClr val="FFFFFF"/>
                </a:solidFill>
              </a:rPr>
              <a:t>Github</a:t>
            </a:r>
            <a:r>
              <a:rPr lang="en-US" sz="1000" dirty="0" smtClean="0">
                <a:solidFill>
                  <a:srgbClr val="FFFFFF"/>
                </a:solidFill>
              </a:rPr>
              <a:t>. To view properly, download the file.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2d2_projec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2190750"/>
            <a:ext cx="2971800" cy="300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599004" y="1451427"/>
            <a:ext cx="6566301" cy="3356243"/>
          </a:xfrm>
          <a:custGeom>
            <a:avLst/>
            <a:gdLst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8" fmla="*/ 347767 w 7545029"/>
              <a:gd name="connsiteY8" fmla="*/ 1572294 h 4490109"/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0" fmla="*/ 302406 w 7545029"/>
              <a:gd name="connsiteY0" fmla="*/ 1617649 h 4505227"/>
              <a:gd name="connsiteX1" fmla="*/ 1678353 w 7545029"/>
              <a:gd name="connsiteY1" fmla="*/ 45354 h 4505227"/>
              <a:gd name="connsiteX2" fmla="*/ 7545029 w 7545029"/>
              <a:gd name="connsiteY2" fmla="*/ 15118 h 4505227"/>
              <a:gd name="connsiteX3" fmla="*/ 7529909 w 7545029"/>
              <a:gd name="connsiteY3" fmla="*/ 4505227 h 4505227"/>
              <a:gd name="connsiteX4" fmla="*/ 1663233 w 7545029"/>
              <a:gd name="connsiteY4" fmla="*/ 4444755 h 4505227"/>
              <a:gd name="connsiteX5" fmla="*/ 120963 w 7545029"/>
              <a:gd name="connsiteY5" fmla="*/ 1965367 h 4505227"/>
              <a:gd name="connsiteX6" fmla="*/ 0 w 7545029"/>
              <a:gd name="connsiteY6" fmla="*/ 1693240 h 4505227"/>
              <a:gd name="connsiteX7" fmla="*/ 1723714 w 7545029"/>
              <a:gd name="connsiteY7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7" fmla="*/ 1678353 w 7545029"/>
              <a:gd name="connsiteY7" fmla="*/ 45354 h 4505227"/>
              <a:gd name="connsiteX0" fmla="*/ 1678353 w 7529909"/>
              <a:gd name="connsiteY0" fmla="*/ 45354 h 4505227"/>
              <a:gd name="connsiteX1" fmla="*/ 5473549 w 7529909"/>
              <a:gd name="connsiteY1" fmla="*/ 30236 h 4505227"/>
              <a:gd name="connsiteX2" fmla="*/ 7529909 w 7529909"/>
              <a:gd name="connsiteY2" fmla="*/ 4505227 h 4505227"/>
              <a:gd name="connsiteX3" fmla="*/ 1663233 w 7529909"/>
              <a:gd name="connsiteY3" fmla="*/ 4444755 h 4505227"/>
              <a:gd name="connsiteX4" fmla="*/ 120963 w 7529909"/>
              <a:gd name="connsiteY4" fmla="*/ 1965367 h 4505227"/>
              <a:gd name="connsiteX5" fmla="*/ 0 w 7529909"/>
              <a:gd name="connsiteY5" fmla="*/ 1693240 h 4505227"/>
              <a:gd name="connsiteX6" fmla="*/ 1723714 w 7529909"/>
              <a:gd name="connsiteY6" fmla="*/ 0 h 4505227"/>
              <a:gd name="connsiteX7" fmla="*/ 1678353 w 7529909"/>
              <a:gd name="connsiteY7" fmla="*/ 45354 h 4505227"/>
              <a:gd name="connsiteX0" fmla="*/ 1678353 w 6093481"/>
              <a:gd name="connsiteY0" fmla="*/ 45354 h 4505227"/>
              <a:gd name="connsiteX1" fmla="*/ 5473549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5628499 w 6093481"/>
              <a:gd name="connsiteY2" fmla="*/ 619742 h 4505227"/>
              <a:gd name="connsiteX3" fmla="*/ 6093481 w 6093481"/>
              <a:gd name="connsiteY3" fmla="*/ 4505227 h 4505227"/>
              <a:gd name="connsiteX4" fmla="*/ 1663233 w 6093481"/>
              <a:gd name="connsiteY4" fmla="*/ 4444755 h 4505227"/>
              <a:gd name="connsiteX5" fmla="*/ 120963 w 6093481"/>
              <a:gd name="connsiteY5" fmla="*/ 1965367 h 4505227"/>
              <a:gd name="connsiteX6" fmla="*/ 0 w 6093481"/>
              <a:gd name="connsiteY6" fmla="*/ 1693240 h 4505227"/>
              <a:gd name="connsiteX7" fmla="*/ 1723714 w 6093481"/>
              <a:gd name="connsiteY7" fmla="*/ 0 h 4505227"/>
              <a:gd name="connsiteX8" fmla="*/ 1678353 w 6093481"/>
              <a:gd name="connsiteY8" fmla="*/ 45354 h 4505227"/>
              <a:gd name="connsiteX0" fmla="*/ 1678353 w 6566301"/>
              <a:gd name="connsiteY0" fmla="*/ 45354 h 4505227"/>
              <a:gd name="connsiteX1" fmla="*/ 5942278 w 6566301"/>
              <a:gd name="connsiteY1" fmla="*/ 30236 h 4505227"/>
              <a:gd name="connsiteX2" fmla="*/ 6093481 w 6566301"/>
              <a:gd name="connsiteY2" fmla="*/ 4505227 h 4505227"/>
              <a:gd name="connsiteX3" fmla="*/ 1663233 w 6566301"/>
              <a:gd name="connsiteY3" fmla="*/ 4444755 h 4505227"/>
              <a:gd name="connsiteX4" fmla="*/ 120963 w 6566301"/>
              <a:gd name="connsiteY4" fmla="*/ 1965367 h 4505227"/>
              <a:gd name="connsiteX5" fmla="*/ 0 w 6566301"/>
              <a:gd name="connsiteY5" fmla="*/ 1693240 h 4505227"/>
              <a:gd name="connsiteX6" fmla="*/ 1723714 w 6566301"/>
              <a:gd name="connsiteY6" fmla="*/ 0 h 4505227"/>
              <a:gd name="connsiteX7" fmla="*/ 1678353 w 6566301"/>
              <a:gd name="connsiteY7" fmla="*/ 45354 h 4505227"/>
              <a:gd name="connsiteX0" fmla="*/ 1678353 w 6566301"/>
              <a:gd name="connsiteY0" fmla="*/ 15118 h 4474991"/>
              <a:gd name="connsiteX1" fmla="*/ 5942278 w 6566301"/>
              <a:gd name="connsiteY1" fmla="*/ 0 h 4474991"/>
              <a:gd name="connsiteX2" fmla="*/ 6093481 w 6566301"/>
              <a:gd name="connsiteY2" fmla="*/ 4474991 h 4474991"/>
              <a:gd name="connsiteX3" fmla="*/ 1663233 w 6566301"/>
              <a:gd name="connsiteY3" fmla="*/ 4414519 h 4474991"/>
              <a:gd name="connsiteX4" fmla="*/ 120963 w 6566301"/>
              <a:gd name="connsiteY4" fmla="*/ 1935131 h 4474991"/>
              <a:gd name="connsiteX5" fmla="*/ 0 w 6566301"/>
              <a:gd name="connsiteY5" fmla="*/ 1663004 h 4474991"/>
              <a:gd name="connsiteX6" fmla="*/ 1678353 w 6566301"/>
              <a:gd name="connsiteY6" fmla="*/ 15118 h 447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6301" h="4474991">
                <a:moveTo>
                  <a:pt x="1678353" y="15118"/>
                </a:moveTo>
                <a:lnTo>
                  <a:pt x="5942278" y="0"/>
                </a:lnTo>
                <a:cubicBezTo>
                  <a:pt x="6678133" y="743312"/>
                  <a:pt x="6806655" y="3739238"/>
                  <a:pt x="6093481" y="4474991"/>
                </a:cubicBezTo>
                <a:lnTo>
                  <a:pt x="1663233" y="4414519"/>
                </a:lnTo>
                <a:lnTo>
                  <a:pt x="120963" y="1935131"/>
                </a:lnTo>
                <a:lnTo>
                  <a:pt x="0" y="1663004"/>
                </a:lnTo>
                <a:lnTo>
                  <a:pt x="1678353" y="15118"/>
                </a:lnTo>
                <a:close/>
              </a:path>
            </a:pathLst>
          </a:custGeom>
          <a:gradFill flip="none" rotWithShape="1">
            <a:gsLst>
              <a:gs pos="45000">
                <a:srgbClr val="63F7FF">
                  <a:alpha val="55000"/>
                </a:srgbClr>
              </a:gs>
              <a:gs pos="100000">
                <a:srgbClr val="FFFFFF">
                  <a:alpha val="14000"/>
                </a:srgbClr>
              </a:gs>
            </a:gsLst>
            <a:lin ang="20400000" scaled="0"/>
            <a:tileRect/>
          </a:gradFill>
          <a:ln>
            <a:solidFill>
              <a:srgbClr val="3366FF">
                <a:alpha val="46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24200" y="1428750"/>
            <a:ext cx="5638800" cy="33528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1-4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5-8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9-12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API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HOME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1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2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Basic </a:t>
            </a:r>
            <a:r>
              <a:rPr lang="en-US" b="1" dirty="0" err="1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JavaCalculator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Reading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Writing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 Code Coverage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HTML </a:t>
            </a:r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screenshot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Links To Documents</a:t>
            </a:r>
            <a:endParaRPr lang="en-US" b="1" dirty="0">
              <a:solidFill>
                <a:srgbClr val="0000B9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>
              <a:solidFill>
                <a:srgbClr val="0000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Action Button: Custom 3">
            <a:hlinkClick r:id="rId4" action="ppaction://hlinksldjump" highlightClick="1"/>
          </p:cNvPr>
          <p:cNvSpPr/>
          <p:nvPr/>
        </p:nvSpPr>
        <p:spPr>
          <a:xfrm flipV="1">
            <a:off x="3352800" y="1504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rId5" action="ppaction://hlinksldjump" highlightClick="1"/>
          </p:cNvPr>
          <p:cNvSpPr/>
          <p:nvPr/>
        </p:nvSpPr>
        <p:spPr>
          <a:xfrm flipV="1">
            <a:off x="3352800" y="1733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6" action="ppaction://hlinksldjump" highlightClick="1"/>
          </p:cNvPr>
          <p:cNvSpPr/>
          <p:nvPr/>
        </p:nvSpPr>
        <p:spPr>
          <a:xfrm flipV="1">
            <a:off x="3352800" y="1962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 flipV="1">
            <a:off x="3352800" y="2190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Custom 10">
            <a:hlinkClick r:id="rId8" action="ppaction://hlinksldjump" highlightClick="1"/>
          </p:cNvPr>
          <p:cNvSpPr/>
          <p:nvPr/>
        </p:nvSpPr>
        <p:spPr>
          <a:xfrm flipV="1">
            <a:off x="3352800" y="2647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2" name="Action Button: Custom 11">
            <a:hlinkClick r:id="rId7" action="ppaction://hlinksldjump" highlightClick="1"/>
          </p:cNvPr>
          <p:cNvSpPr/>
          <p:nvPr/>
        </p:nvSpPr>
        <p:spPr>
          <a:xfrm flipV="1">
            <a:off x="3352800" y="2419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9" action="ppaction://hlinksldjump" highlightClick="1"/>
          </p:cNvPr>
          <p:cNvSpPr/>
          <p:nvPr/>
        </p:nvSpPr>
        <p:spPr>
          <a:xfrm flipV="1">
            <a:off x="3352800" y="2952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ction Button: Custom 13">
            <a:hlinkClick r:id="rId10" action="ppaction://hlinksldjump" highlightClick="1"/>
          </p:cNvPr>
          <p:cNvSpPr/>
          <p:nvPr/>
        </p:nvSpPr>
        <p:spPr>
          <a:xfrm flipV="1">
            <a:off x="3352800" y="3181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rId11" action="ppaction://hlinksldjump" highlightClick="1"/>
          </p:cNvPr>
          <p:cNvSpPr/>
          <p:nvPr/>
        </p:nvSpPr>
        <p:spPr>
          <a:xfrm flipV="1">
            <a:off x="3352800" y="3409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Custom 15">
            <a:hlinkClick r:id="rId12" action="ppaction://hlinksldjump" highlightClick="1"/>
          </p:cNvPr>
          <p:cNvSpPr/>
          <p:nvPr/>
        </p:nvSpPr>
        <p:spPr>
          <a:xfrm flipV="1">
            <a:off x="3352800" y="3867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Custom 16">
            <a:hlinkClick r:id="rId13" action="ppaction://hlinksldjump" highlightClick="1"/>
          </p:cNvPr>
          <p:cNvSpPr/>
          <p:nvPr/>
        </p:nvSpPr>
        <p:spPr>
          <a:xfrm flipV="1">
            <a:off x="3352800" y="3638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rId14" action="ppaction://hlinksldjump" highlightClick="1"/>
          </p:cNvPr>
          <p:cNvSpPr/>
          <p:nvPr/>
        </p:nvSpPr>
        <p:spPr>
          <a:xfrm flipV="1">
            <a:off x="3352800" y="4095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5" action="ppaction://hlinksldjump" highlightClick="1"/>
          </p:cNvPr>
          <p:cNvSpPr/>
          <p:nvPr/>
        </p:nvSpPr>
        <p:spPr>
          <a:xfrm flipV="1">
            <a:off x="3352800" y="4324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1-4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Feature 1: </a:t>
            </a:r>
            <a:r>
              <a:rPr lang="en-US" dirty="0" smtClean="0"/>
              <a:t>Allow </a:t>
            </a:r>
            <a:r>
              <a:rPr lang="en-US" dirty="0"/>
              <a:t>only string-valued positional arguments and retrieve them from the command-line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the inclusion of additional descriptive information on the program and each argument and provide named "-h" argument that shows usage and help information by 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3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 err="1"/>
              <a:t>datatype</a:t>
            </a:r>
            <a:r>
              <a:rPr lang="en-US" dirty="0"/>
              <a:t> information to be added to arguments so that non-string arguments can be used.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4: </a:t>
            </a:r>
            <a:r>
              <a:rPr lang="en-US" dirty="0" smtClean="0"/>
              <a:t>Allow </a:t>
            </a:r>
            <a:r>
              <a:rPr lang="en-US" dirty="0"/>
              <a:t>named arguments with single values, which may have help and </a:t>
            </a:r>
            <a:r>
              <a:rPr lang="en-US" dirty="0" err="1"/>
              <a:t>datatype</a:t>
            </a:r>
            <a:r>
              <a:rPr lang="en-US" dirty="0"/>
              <a:t> information, after all positional arguments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5-8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5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be mixed with positional arguments in any order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6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serve as flags (true if present)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7: </a:t>
            </a:r>
            <a:r>
              <a:rPr lang="en-US" dirty="0" smtClean="0"/>
              <a:t>Allow </a:t>
            </a:r>
            <a:r>
              <a:rPr lang="en-US" dirty="0"/>
              <a:t>short-form names for named arguments, in addition to long-form names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</a:t>
            </a:r>
            <a:r>
              <a:rPr lang="en-US" dirty="0"/>
              <a:t>8</a:t>
            </a:r>
            <a:r>
              <a:rPr lang="en-US" dirty="0" smtClean="0"/>
              <a:t>: </a:t>
            </a:r>
            <a:r>
              <a:rPr lang="en-US" dirty="0"/>
              <a:t>Throw exceptions if a specified argument does not exist or has the wrong </a:t>
            </a:r>
            <a:r>
              <a:rPr lang="en-US" dirty="0" err="1"/>
              <a:t>datatype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9-12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9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loaded from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10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saved to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11: </a:t>
            </a:r>
            <a:r>
              <a:rPr lang="en-US" dirty="0" smtClean="0"/>
              <a:t> </a:t>
            </a:r>
            <a:r>
              <a:rPr lang="en-US" dirty="0"/>
              <a:t>Provide comprehensive documentation on library features, including examples of use</a:t>
            </a:r>
            <a:r>
              <a:rPr lang="en-US" dirty="0" smtClean="0"/>
              <a:t>. (API)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arguments to have a restricted set of possible choices for their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6" name="Action Button: Home 5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PI_H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1" y="1352550"/>
            <a:ext cx="9144000" cy="3369344"/>
          </a:xfrm>
          <a:prstGeom prst="rect">
            <a:avLst/>
          </a:prstGeom>
        </p:spPr>
      </p:pic>
      <p:sp>
        <p:nvSpPr>
          <p:cNvPr id="4" name="Action Button: Custom 3">
            <a:hlinkClick r:id="rId5" action="ppaction://hlinksldjump" highlightClick="1"/>
          </p:cNvPr>
          <p:cNvSpPr/>
          <p:nvPr/>
        </p:nvSpPr>
        <p:spPr>
          <a:xfrm>
            <a:off x="76200" y="2343150"/>
            <a:ext cx="13716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" name="Action Button: Custom 4">
            <a:hlinkClick r:id="rId6" action="ppaction://hlinksldjump" highlightClick="1"/>
          </p:cNvPr>
          <p:cNvSpPr/>
          <p:nvPr/>
        </p:nvSpPr>
        <p:spPr>
          <a:xfrm>
            <a:off x="76200" y="2495550"/>
            <a:ext cx="15240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990600" y="11239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After API</a:t>
            </a:r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</a:t>
            </a:r>
            <a:r>
              <a:rPr lang="en-US" baseline="0" dirty="0" smtClean="0"/>
              <a:t> Screenshot 1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228600" y="1333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1295400" y="1333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361950"/>
            <a:ext cx="9147048" cy="4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 Screenshot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914400" y="571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685800" y="571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6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Cal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772"/>
            <a:ext cx="5029200" cy="3823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400" y="15166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110"/>
            <a:ext cx="914400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JavaCalculator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olCa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4572000" cy="2334986"/>
          </a:xfrm>
          <a:prstGeom prst="rect">
            <a:avLst/>
          </a:prstGeom>
        </p:spPr>
      </p:pic>
      <p:pic>
        <p:nvPicPr>
          <p:cNvPr id="6" name="Picture 5" descr="VolCa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4624741" cy="4400550"/>
          </a:xfrm>
          <a:prstGeom prst="rect">
            <a:avLst/>
          </a:prstGeom>
        </p:spPr>
      </p:pic>
      <p:pic>
        <p:nvPicPr>
          <p:cNvPr id="8" name="Picture 7" descr="VolCal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21751"/>
            <a:ext cx="4419600" cy="1321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1200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31813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9" grpId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3144</Words>
  <Application>Microsoft Macintosh PowerPoint</Application>
  <PresentationFormat>On-screen Show (16:9)</PresentationFormat>
  <Paragraphs>258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WidescreenPresentation</vt:lpstr>
      <vt:lpstr>PowerPoint Presentation</vt:lpstr>
      <vt:lpstr>Contents</vt:lpstr>
      <vt:lpstr>Features 1-4</vt:lpstr>
      <vt:lpstr>Features 5-8</vt:lpstr>
      <vt:lpstr>Features 9-12</vt:lpstr>
      <vt:lpstr>Api Main</vt:lpstr>
      <vt:lpstr>Hyperlink Screenshot 1 Api</vt:lpstr>
      <vt:lpstr>Hyperlink Screenshot 2 Api</vt:lpstr>
      <vt:lpstr>Basic JavaCalculator Demo</vt:lpstr>
      <vt:lpstr>Reading XML Demo</vt:lpstr>
      <vt:lpstr>Writing XML Demo</vt:lpstr>
      <vt:lpstr>Java Code Coverage Screenshot</vt:lpstr>
      <vt:lpstr>Acceptance Test </vt:lpstr>
      <vt:lpstr>Acceptance Test HTML screenshot</vt:lpstr>
      <vt:lpstr>Links to Documents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2015-12-05T22:52:02Z</dcterms:modified>
</cp:coreProperties>
</file>